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Raleway Medium" charset="1" panose="00000000000000000000"/>
      <p:regular r:id="rId25"/>
    </p:embeddedFont>
    <p:embeddedFont>
      <p:font typeface="Raleway Semi-Bold" charset="1" panose="00000000000000000000"/>
      <p:regular r:id="rId26"/>
    </p:embeddedFont>
    <p:embeddedFont>
      <p:font typeface="Raleway Bold Italics" charset="1" panose="00000000000000000000"/>
      <p:regular r:id="rId27"/>
    </p:embeddedFont>
    <p:embeddedFont>
      <p:font typeface="Raleway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3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88060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9200" y="1756396"/>
            <a:ext cx="5373344" cy="217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8"/>
              </a:lnSpc>
            </a:pPr>
            <a:r>
              <a:rPr lang="en-US" sz="6175" spc="-284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CAPSTONE PROJECT</a:t>
            </a:r>
          </a:p>
          <a:p>
            <a:pPr algn="l" marL="0" indent="0" lvl="1">
              <a:lnSpc>
                <a:spcPts val="555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08060" y="4189233"/>
            <a:ext cx="9179504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spc="-276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Agentic Career Counseling Companion</a:t>
            </a:r>
          </a:p>
          <a:p>
            <a:pPr algn="l" marL="0" indent="0" lvl="1">
              <a:lnSpc>
                <a:spcPts val="54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19200" y="6204651"/>
            <a:ext cx="9179504" cy="2781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spc="-138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: Shreyasi Datta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3000" spc="-138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Student name : Shreyasi Datta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3000" spc="-138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College Name  : Institute of Engineering &amp; Management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3000" spc="-138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Department : Computer Science Engineering</a:t>
            </a:r>
          </a:p>
          <a:p>
            <a:pPr algn="l" marL="0" indent="0" lvl="1">
              <a:lnSpc>
                <a:spcPts val="27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0936" y="1515602"/>
            <a:ext cx="10605865" cy="6065229"/>
          </a:xfrm>
          <a:custGeom>
            <a:avLst/>
            <a:gdLst/>
            <a:ahLst/>
            <a:cxnLst/>
            <a:rect r="r" b="b" t="t" l="l"/>
            <a:pathLst>
              <a:path h="6065229" w="10605865">
                <a:moveTo>
                  <a:pt x="0" y="0"/>
                </a:moveTo>
                <a:lnTo>
                  <a:pt x="10605865" y="0"/>
                </a:lnTo>
                <a:lnTo>
                  <a:pt x="10605865" y="6065229"/>
                </a:lnTo>
                <a:lnTo>
                  <a:pt x="0" y="606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86801" y="3102618"/>
            <a:ext cx="8718176" cy="4985707"/>
          </a:xfrm>
          <a:custGeom>
            <a:avLst/>
            <a:gdLst/>
            <a:ahLst/>
            <a:cxnLst/>
            <a:rect r="r" b="b" t="t" l="l"/>
            <a:pathLst>
              <a:path h="4985707" w="8718176">
                <a:moveTo>
                  <a:pt x="0" y="0"/>
                </a:moveTo>
                <a:lnTo>
                  <a:pt x="8718176" y="0"/>
                </a:lnTo>
                <a:lnTo>
                  <a:pt x="8718176" y="4985707"/>
                </a:lnTo>
                <a:lnTo>
                  <a:pt x="0" y="4985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3241" y="707210"/>
            <a:ext cx="13628136" cy="142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8"/>
              </a:lnSpc>
            </a:pPr>
            <a:r>
              <a:rPr lang="en-US" sz="6154" spc="-283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RESULTS :- Deployed AI Agent</a:t>
            </a:r>
          </a:p>
          <a:p>
            <a:pPr algn="l" marL="0" indent="0" lvl="1">
              <a:lnSpc>
                <a:spcPts val="5268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242755" y="6643549"/>
            <a:ext cx="6823480" cy="3643451"/>
          </a:xfrm>
          <a:custGeom>
            <a:avLst/>
            <a:gdLst/>
            <a:ahLst/>
            <a:cxnLst/>
            <a:rect r="r" b="b" t="t" l="l"/>
            <a:pathLst>
              <a:path h="3643451" w="6823480">
                <a:moveTo>
                  <a:pt x="0" y="0"/>
                </a:moveTo>
                <a:lnTo>
                  <a:pt x="6823481" y="0"/>
                </a:lnTo>
                <a:lnTo>
                  <a:pt x="6823481" y="3643451"/>
                </a:lnTo>
                <a:lnTo>
                  <a:pt x="0" y="3643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798" t="-58321" r="-38999" b="-2888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1875" y="1822997"/>
            <a:ext cx="8305541" cy="7157343"/>
          </a:xfrm>
          <a:custGeom>
            <a:avLst/>
            <a:gdLst/>
            <a:ahLst/>
            <a:cxnLst/>
            <a:rect r="r" b="b" t="t" l="l"/>
            <a:pathLst>
              <a:path h="7157343" w="8305541">
                <a:moveTo>
                  <a:pt x="0" y="0"/>
                </a:moveTo>
                <a:lnTo>
                  <a:pt x="8305540" y="0"/>
                </a:lnTo>
                <a:lnTo>
                  <a:pt x="8305540" y="7157343"/>
                </a:lnTo>
                <a:lnTo>
                  <a:pt x="0" y="7157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192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808447"/>
            <a:ext cx="8681778" cy="2670106"/>
          </a:xfrm>
          <a:custGeom>
            <a:avLst/>
            <a:gdLst/>
            <a:ahLst/>
            <a:cxnLst/>
            <a:rect r="r" b="b" t="t" l="l"/>
            <a:pathLst>
              <a:path h="2670106" w="8681778">
                <a:moveTo>
                  <a:pt x="0" y="0"/>
                </a:moveTo>
                <a:lnTo>
                  <a:pt x="8681778" y="0"/>
                </a:lnTo>
                <a:lnTo>
                  <a:pt x="8681778" y="2670106"/>
                </a:lnTo>
                <a:lnTo>
                  <a:pt x="0" y="2670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9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3241" y="707210"/>
            <a:ext cx="13628136" cy="142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8"/>
              </a:lnSpc>
            </a:pPr>
            <a:r>
              <a:rPr lang="en-US" sz="6154" spc="-283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RESULTS :- Deployed AI Agent</a:t>
            </a:r>
          </a:p>
          <a:p>
            <a:pPr algn="l" marL="0" indent="0" lvl="1">
              <a:lnSpc>
                <a:spcPts val="526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961" y="4885648"/>
            <a:ext cx="8275068" cy="4532510"/>
          </a:xfrm>
          <a:custGeom>
            <a:avLst/>
            <a:gdLst/>
            <a:ahLst/>
            <a:cxnLst/>
            <a:rect r="r" b="b" t="t" l="l"/>
            <a:pathLst>
              <a:path h="4532510" w="8275068">
                <a:moveTo>
                  <a:pt x="0" y="0"/>
                </a:moveTo>
                <a:lnTo>
                  <a:pt x="8275068" y="0"/>
                </a:lnTo>
                <a:lnTo>
                  <a:pt x="8275068" y="4532510"/>
                </a:lnTo>
                <a:lnTo>
                  <a:pt x="0" y="4532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77229" y="2230192"/>
            <a:ext cx="10674998" cy="4737030"/>
          </a:xfrm>
          <a:custGeom>
            <a:avLst/>
            <a:gdLst/>
            <a:ahLst/>
            <a:cxnLst/>
            <a:rect r="r" b="b" t="t" l="l"/>
            <a:pathLst>
              <a:path h="4737030" w="10674998">
                <a:moveTo>
                  <a:pt x="0" y="0"/>
                </a:moveTo>
                <a:lnTo>
                  <a:pt x="10674998" y="0"/>
                </a:lnTo>
                <a:lnTo>
                  <a:pt x="10674998" y="4737031"/>
                </a:lnTo>
                <a:lnTo>
                  <a:pt x="0" y="4737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5396" y="1098533"/>
            <a:ext cx="14716613" cy="80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707"/>
              </a:lnSpc>
            </a:pPr>
            <a:r>
              <a:rPr lang="en-US" b="true" sz="6341" spc="-29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RESULTS - Deployed AI Agent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409788" y="1646529"/>
            <a:ext cx="9779565" cy="106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77"/>
              </a:lnSpc>
            </a:pPr>
            <a:r>
              <a:rPr lang="en-US" b="true" sz="8641" spc="-39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2147" y="2909068"/>
            <a:ext cx="13914847" cy="6057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811" indent="-284905" lvl="1">
              <a:lnSpc>
                <a:spcPts val="3694"/>
              </a:lnSpc>
              <a:buFont typeface="Arial"/>
              <a:buChar char="•"/>
            </a:pPr>
            <a:r>
              <a:rPr lang="en-US" b="true" sz="263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Personalized Guidance: The agent provides tailored career advice based on individual student profiles and real-time market data</a:t>
            </a:r>
          </a:p>
          <a:p>
            <a:pPr algn="l" marL="569811" indent="-284905" lvl="1">
              <a:lnSpc>
                <a:spcPts val="3694"/>
              </a:lnSpc>
              <a:buFont typeface="Arial"/>
              <a:buChar char="•"/>
            </a:pPr>
            <a:r>
              <a:rPr lang="en-US" b="true" sz="263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Scalable Solution: Can serve unlimited students simultaneously, breaking traditional counseling limitations</a:t>
            </a:r>
          </a:p>
          <a:p>
            <a:pPr algn="l" marL="569811" indent="-284905" lvl="1">
              <a:lnSpc>
                <a:spcPts val="3694"/>
              </a:lnSpc>
              <a:buFont typeface="Arial"/>
              <a:buChar char="•"/>
            </a:pPr>
            <a:r>
              <a:rPr lang="en-US" b="true" sz="263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Data-Driven Decisions: Uses comprehensive analytics to ensure career recommendations are backed by market realities</a:t>
            </a:r>
          </a:p>
          <a:p>
            <a:pPr algn="l" marL="569811" indent="-284905" lvl="1">
              <a:lnSpc>
                <a:spcPts val="3694"/>
              </a:lnSpc>
              <a:buFont typeface="Arial"/>
              <a:buChar char="•"/>
            </a:pPr>
            <a:r>
              <a:rPr lang="en-US" b="true" sz="263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Continuous Learning: The agent improves its recommendations through ongoing interaction and feedback</a:t>
            </a:r>
          </a:p>
          <a:p>
            <a:pPr algn="l" marL="569811" indent="-284905" lvl="1">
              <a:lnSpc>
                <a:spcPts val="3694"/>
              </a:lnSpc>
              <a:buFont typeface="Arial"/>
              <a:buChar char="•"/>
            </a:pPr>
            <a:r>
              <a:rPr lang="en-US" b="true" sz="263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Accessibility: Available 24/7, making career guidance accessible to all students regardless of location or time constraints</a:t>
            </a:r>
          </a:p>
          <a:p>
            <a:pPr algn="l" marL="569811" indent="-284905" lvl="1">
              <a:lnSpc>
                <a:spcPts val="3694"/>
              </a:lnSpc>
              <a:buFont typeface="Arial"/>
              <a:buChar char="•"/>
            </a:pPr>
            <a:r>
              <a:rPr lang="en-US" b="true" sz="263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Future-Ready: Prepares students for evolving job markets by identifying emerging career opportunities</a:t>
            </a:r>
          </a:p>
          <a:p>
            <a:pPr algn="l">
              <a:lnSpc>
                <a:spcPts val="3694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1376" y="2217788"/>
            <a:ext cx="6567924" cy="5851423"/>
          </a:xfrm>
          <a:custGeom>
            <a:avLst/>
            <a:gdLst/>
            <a:ahLst/>
            <a:cxnLst/>
            <a:rect r="r" b="b" t="t" l="l"/>
            <a:pathLst>
              <a:path h="5851423" w="6567924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518069" y="1266825"/>
            <a:ext cx="8487577" cy="102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470"/>
              </a:lnSpc>
            </a:pPr>
            <a:r>
              <a:rPr lang="en-US" b="true" sz="8300" spc="-3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FUTURE SCOPE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27349"/>
            <a:ext cx="9466314" cy="723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2539" indent="-266270" lvl="1">
              <a:lnSpc>
                <a:spcPts val="3453"/>
              </a:lnSpc>
              <a:buFont typeface="Arial"/>
              <a:buChar char="•"/>
            </a:pPr>
            <a:r>
              <a:rPr lang="en-US" b="true" sz="246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Advanced Psychometric Testing: Integration of comprehensive personality assessments</a:t>
            </a:r>
          </a:p>
          <a:p>
            <a:pPr algn="l" marL="532539" indent="-266270" lvl="1">
              <a:lnSpc>
                <a:spcPts val="3453"/>
              </a:lnSpc>
              <a:buFont typeface="Arial"/>
              <a:buChar char="•"/>
            </a:pPr>
            <a:r>
              <a:rPr lang="en-US" b="true" sz="246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Virtual Reality Career Exploration: Immersive experiences of different professional environments</a:t>
            </a:r>
          </a:p>
          <a:p>
            <a:pPr algn="l" marL="532539" indent="-266270" lvl="1">
              <a:lnSpc>
                <a:spcPts val="3453"/>
              </a:lnSpc>
              <a:buFont typeface="Arial"/>
              <a:buChar char="•"/>
            </a:pPr>
            <a:r>
              <a:rPr lang="en-US" b="true" sz="246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Blockchain Credentials: Secure verification of skills and achievements</a:t>
            </a:r>
          </a:p>
          <a:p>
            <a:pPr algn="l" marL="532539" indent="-266270" lvl="1">
              <a:lnSpc>
                <a:spcPts val="3453"/>
              </a:lnSpc>
              <a:buFont typeface="Arial"/>
              <a:buChar char="•"/>
            </a:pPr>
            <a:r>
              <a:rPr lang="en-US" b="true" sz="246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Global Mobility Guidance: International career opportunities and visa guidance</a:t>
            </a:r>
          </a:p>
          <a:p>
            <a:pPr algn="l" marL="532539" indent="-266270" lvl="1">
              <a:lnSpc>
                <a:spcPts val="3453"/>
              </a:lnSpc>
              <a:buFont typeface="Arial"/>
              <a:buChar char="•"/>
            </a:pPr>
            <a:r>
              <a:rPr lang="en-US" b="true" sz="246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Entrepreneurship Pathway: Specialized guidance for students interested in starting businesses</a:t>
            </a:r>
          </a:p>
          <a:p>
            <a:pPr algn="l" marL="532539" indent="-266270" lvl="1">
              <a:lnSpc>
                <a:spcPts val="3453"/>
              </a:lnSpc>
              <a:buFont typeface="Arial"/>
              <a:buChar char="•"/>
            </a:pPr>
            <a:r>
              <a:rPr lang="en-US" b="true" sz="246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Alumni Network Integration: Connecting students with successful alumni in their fields of interest</a:t>
            </a:r>
          </a:p>
          <a:p>
            <a:pPr algn="l" marL="532539" indent="-266270" lvl="1">
              <a:lnSpc>
                <a:spcPts val="3453"/>
              </a:lnSpc>
              <a:buFont typeface="Arial"/>
              <a:buChar char="•"/>
            </a:pPr>
            <a:r>
              <a:rPr lang="en-US" b="true" sz="246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Parent Dashboard: Comprehensive view for parents to track their child's career development</a:t>
            </a:r>
          </a:p>
          <a:p>
            <a:pPr algn="l" marL="532539" indent="-266270" lvl="1">
              <a:lnSpc>
                <a:spcPts val="3453"/>
              </a:lnSpc>
              <a:buFont typeface="Arial"/>
              <a:buChar char="•"/>
            </a:pPr>
            <a:r>
              <a:rPr lang="en-US" b="true" sz="246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Corporate Partnership Portal: Direct connections with companies for internships and job placements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31909" y="2539991"/>
            <a:ext cx="9448358" cy="7043937"/>
          </a:xfrm>
          <a:custGeom>
            <a:avLst/>
            <a:gdLst/>
            <a:ahLst/>
            <a:cxnLst/>
            <a:rect r="r" b="b" t="t" l="l"/>
            <a:pathLst>
              <a:path h="7043937" w="9448358">
                <a:moveTo>
                  <a:pt x="0" y="0"/>
                </a:moveTo>
                <a:lnTo>
                  <a:pt x="9448358" y="0"/>
                </a:lnTo>
                <a:lnTo>
                  <a:pt x="9448358" y="7043938"/>
                </a:lnTo>
                <a:lnTo>
                  <a:pt x="0" y="7043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31909" y="1215761"/>
            <a:ext cx="9424182" cy="107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40"/>
              </a:lnSpc>
            </a:pPr>
            <a:r>
              <a:rPr lang="en-US" b="true" sz="8600" spc="-39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IBM Certifications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80326" y="2286383"/>
            <a:ext cx="10356438" cy="7728492"/>
          </a:xfrm>
          <a:custGeom>
            <a:avLst/>
            <a:gdLst/>
            <a:ahLst/>
            <a:cxnLst/>
            <a:rect r="r" b="b" t="t" l="l"/>
            <a:pathLst>
              <a:path h="7728492" w="10356438">
                <a:moveTo>
                  <a:pt x="0" y="0"/>
                </a:moveTo>
                <a:lnTo>
                  <a:pt x="10356439" y="0"/>
                </a:lnTo>
                <a:lnTo>
                  <a:pt x="10356439" y="7728492"/>
                </a:lnTo>
                <a:lnTo>
                  <a:pt x="0" y="772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31909" y="1215761"/>
            <a:ext cx="9424182" cy="107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40"/>
              </a:lnSpc>
            </a:pPr>
            <a:r>
              <a:rPr lang="en-US" b="true" sz="8600" spc="-39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IBM Certifications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94461" y="2903299"/>
            <a:ext cx="10898816" cy="6811760"/>
          </a:xfrm>
          <a:custGeom>
            <a:avLst/>
            <a:gdLst/>
            <a:ahLst/>
            <a:cxnLst/>
            <a:rect r="r" b="b" t="t" l="l"/>
            <a:pathLst>
              <a:path h="6811760" w="10898816">
                <a:moveTo>
                  <a:pt x="0" y="0"/>
                </a:moveTo>
                <a:lnTo>
                  <a:pt x="10898816" y="0"/>
                </a:lnTo>
                <a:lnTo>
                  <a:pt x="10898816" y="6811760"/>
                </a:lnTo>
                <a:lnTo>
                  <a:pt x="0" y="681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195" y="703400"/>
            <a:ext cx="16891205" cy="2051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40"/>
              </a:lnSpc>
            </a:pPr>
            <a:r>
              <a:rPr lang="en-US" b="true" sz="8600" spc="-39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IBM Certifications :- RAG LAB certificate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7614" y="4745589"/>
            <a:ext cx="15632771" cy="138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5"/>
              </a:lnSpc>
              <a:spcBef>
                <a:spcPct val="0"/>
              </a:spcBef>
            </a:pPr>
            <a:r>
              <a:rPr lang="en-US" b="true" sz="3982" spc="-18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github link : https://github.com/ShreyasiDatta/Agentic-Career-Counseling-Companion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55936" y="689225"/>
            <a:ext cx="4477027" cy="3988624"/>
          </a:xfrm>
          <a:custGeom>
            <a:avLst/>
            <a:gdLst/>
            <a:ahLst/>
            <a:cxnLst/>
            <a:rect r="r" b="b" t="t" l="l"/>
            <a:pathLst>
              <a:path h="3988624" w="4477027">
                <a:moveTo>
                  <a:pt x="0" y="0"/>
                </a:moveTo>
                <a:lnTo>
                  <a:pt x="4477026" y="0"/>
                </a:lnTo>
                <a:lnTo>
                  <a:pt x="4477026" y="3988624"/>
                </a:lnTo>
                <a:lnTo>
                  <a:pt x="0" y="3988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646761"/>
            <a:ext cx="8144502" cy="521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31"/>
              </a:lnSpc>
            </a:pPr>
            <a:r>
              <a:rPr lang="en-US" b="true" sz="14812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964889" y="1028700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7"/>
                </a:lnTo>
                <a:lnTo>
                  <a:pt x="0" y="7533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219200" y="2732645"/>
            <a:ext cx="12462274" cy="701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3590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 </a:t>
            </a:r>
          </a:p>
          <a:p>
            <a:pPr algn="l" marL="775290" indent="-387645" lvl="1">
              <a:lnSpc>
                <a:spcPts val="5027"/>
              </a:lnSpc>
              <a:buFont typeface="Arial"/>
              <a:buChar char="•"/>
            </a:pPr>
            <a:r>
              <a:rPr lang="en-US" b="true" sz="359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Problem Statement </a:t>
            </a:r>
          </a:p>
          <a:p>
            <a:pPr algn="l" marL="775290" indent="-387645" lvl="1">
              <a:lnSpc>
                <a:spcPts val="5027"/>
              </a:lnSpc>
              <a:buFont typeface="Arial"/>
              <a:buChar char="•"/>
            </a:pPr>
            <a:r>
              <a:rPr lang="en-US" b="true" sz="359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Technology used</a:t>
            </a:r>
          </a:p>
          <a:p>
            <a:pPr algn="l" marL="775290" indent="-387645" lvl="1">
              <a:lnSpc>
                <a:spcPts val="5027"/>
              </a:lnSpc>
              <a:buFont typeface="Arial"/>
              <a:buChar char="•"/>
            </a:pPr>
            <a:r>
              <a:rPr lang="en-US" b="true" sz="359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Wow factor </a:t>
            </a:r>
          </a:p>
          <a:p>
            <a:pPr algn="l" marL="775290" indent="-387645" lvl="1">
              <a:lnSpc>
                <a:spcPts val="5027"/>
              </a:lnSpc>
              <a:buFont typeface="Arial"/>
              <a:buChar char="•"/>
            </a:pPr>
            <a:r>
              <a:rPr lang="en-US" b="true" sz="359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End users</a:t>
            </a:r>
          </a:p>
          <a:p>
            <a:pPr algn="l" marL="775290" indent="-387645" lvl="1">
              <a:lnSpc>
                <a:spcPts val="5027"/>
              </a:lnSpc>
              <a:buFont typeface="Arial"/>
              <a:buChar char="•"/>
            </a:pPr>
            <a:r>
              <a:rPr lang="en-US" b="true" sz="359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Result</a:t>
            </a:r>
          </a:p>
          <a:p>
            <a:pPr algn="l" marL="775290" indent="-387645" lvl="1">
              <a:lnSpc>
                <a:spcPts val="5027"/>
              </a:lnSpc>
              <a:buFont typeface="Arial"/>
              <a:buChar char="•"/>
            </a:pPr>
            <a:r>
              <a:rPr lang="en-US" b="true" sz="359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Conclusion</a:t>
            </a:r>
          </a:p>
          <a:p>
            <a:pPr algn="l" marL="775290" indent="-387645" lvl="1">
              <a:lnSpc>
                <a:spcPts val="5027"/>
              </a:lnSpc>
              <a:buFont typeface="Arial"/>
              <a:buChar char="•"/>
            </a:pPr>
            <a:r>
              <a:rPr lang="en-US" b="true" sz="359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Git-hub Link</a:t>
            </a:r>
          </a:p>
          <a:p>
            <a:pPr algn="l" marL="775290" indent="-387645" lvl="1">
              <a:lnSpc>
                <a:spcPts val="5027"/>
              </a:lnSpc>
              <a:buFont typeface="Arial"/>
              <a:buChar char="•"/>
            </a:pPr>
            <a:r>
              <a:rPr lang="en-US" b="true" sz="359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Future scope</a:t>
            </a:r>
          </a:p>
          <a:p>
            <a:pPr algn="l" marL="775290" indent="-387645" lvl="1">
              <a:lnSpc>
                <a:spcPts val="5027"/>
              </a:lnSpc>
              <a:buFont typeface="Arial"/>
              <a:buChar char="•"/>
            </a:pPr>
            <a:r>
              <a:rPr lang="en-US" b="true" sz="359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IBM Certifications</a:t>
            </a:r>
          </a:p>
          <a:p>
            <a:pPr algn="l">
              <a:lnSpc>
                <a:spcPts val="5027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02588" y="962461"/>
            <a:ext cx="79248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OUTLINE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1247775"/>
            <a:ext cx="10160123" cy="189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169"/>
              </a:lnSpc>
            </a:pPr>
            <a:r>
              <a:rPr lang="en-US" b="true" sz="7966" spc="-36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3432730"/>
            <a:ext cx="7635008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Students often struggle to make informed career decisions due to fragmented access to guidance, limited self-awareness of academic strengths, and rapidly evolving industry landscapes. Traditional counseling methods lack personalization and scalability, leading to missed opportunities and career mismatches.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042735" y="1490256"/>
            <a:ext cx="6216565" cy="6743808"/>
          </a:xfrm>
          <a:custGeom>
            <a:avLst/>
            <a:gdLst/>
            <a:ahLst/>
            <a:cxnLst/>
            <a:rect r="r" b="b" t="t" l="l"/>
            <a:pathLst>
              <a:path h="6743808" w="6216565">
                <a:moveTo>
                  <a:pt x="0" y="0"/>
                </a:moveTo>
                <a:lnTo>
                  <a:pt x="6216565" y="0"/>
                </a:lnTo>
                <a:lnTo>
                  <a:pt x="6216565" y="6743808"/>
                </a:lnTo>
                <a:lnTo>
                  <a:pt x="0" y="674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219200" y="6034325"/>
            <a:ext cx="8292952" cy="386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b="true" sz="2434" i="true" u="sng">
                <a:solidFill>
                  <a:srgbClr val="00694C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Proposed Solution</a:t>
            </a:r>
          </a:p>
          <a:p>
            <a:pPr algn="l">
              <a:lnSpc>
                <a:spcPts val="3408"/>
              </a:lnSpc>
            </a:pPr>
            <a:r>
              <a:rPr lang="en-US" sz="2434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 intelligent, autonomous AI Career Counseling Agent that continuously monitors student performance, evolving interests, and real-time labor market trends to deliver tailored career pathway suggestions. This empowers students to make confident, future-ready decisions with minimal dependency on manual intervention.</a:t>
            </a:r>
          </a:p>
          <a:p>
            <a:pPr algn="l">
              <a:lnSpc>
                <a:spcPts val="3408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872503" y="1219200"/>
            <a:ext cx="8271497" cy="87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323"/>
              </a:lnSpc>
            </a:pPr>
            <a:r>
              <a:rPr lang="en-US" b="true" sz="7025" spc="-32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TECHNOLOGY USED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23130"/>
            <a:ext cx="11894935" cy="484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9995" indent="-369998" lvl="1">
              <a:lnSpc>
                <a:spcPts val="4798"/>
              </a:lnSpc>
              <a:buFont typeface="Arial"/>
              <a:buChar char="•"/>
            </a:pPr>
            <a:r>
              <a:rPr lang="en-US" b="true" sz="3427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IBM Cloud Lite Services</a:t>
            </a:r>
          </a:p>
          <a:p>
            <a:pPr algn="l" marL="739995" indent="-369998" lvl="1">
              <a:lnSpc>
                <a:spcPts val="4798"/>
              </a:lnSpc>
              <a:buFont typeface="Arial"/>
              <a:buChar char="•"/>
            </a:pPr>
            <a:r>
              <a:rPr lang="en-US" b="true" sz="3427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Natural Language Processing (NLP)</a:t>
            </a:r>
          </a:p>
          <a:p>
            <a:pPr algn="l" marL="739995" indent="-369998" lvl="1">
              <a:lnSpc>
                <a:spcPts val="4798"/>
              </a:lnSpc>
              <a:buFont typeface="Arial"/>
              <a:buChar char="•"/>
            </a:pPr>
            <a:r>
              <a:rPr lang="en-US" b="true" sz="3427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Retrieval Augmented Generation (RAG)</a:t>
            </a:r>
          </a:p>
          <a:p>
            <a:pPr algn="l" marL="739995" indent="-369998" lvl="1">
              <a:lnSpc>
                <a:spcPts val="4798"/>
              </a:lnSpc>
              <a:buFont typeface="Arial"/>
              <a:buChar char="•"/>
            </a:pPr>
            <a:r>
              <a:rPr lang="en-US" b="true" sz="3427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IBM Granite Foundation Model</a:t>
            </a:r>
          </a:p>
          <a:p>
            <a:pPr algn="l" marL="739995" indent="-369998" lvl="1">
              <a:lnSpc>
                <a:spcPts val="4798"/>
              </a:lnSpc>
              <a:buFont typeface="Arial"/>
              <a:buChar char="•"/>
            </a:pPr>
            <a:r>
              <a:rPr lang="en-US" b="true" sz="3427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Machine Learning Algorithms</a:t>
            </a:r>
          </a:p>
          <a:p>
            <a:pPr algn="l" marL="739995" indent="-369998" lvl="1">
              <a:lnSpc>
                <a:spcPts val="4798"/>
              </a:lnSpc>
              <a:buFont typeface="Arial"/>
              <a:buChar char="•"/>
            </a:pPr>
            <a:r>
              <a:rPr lang="en-US" b="true" sz="3427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Real-time Data Analytics</a:t>
            </a:r>
          </a:p>
          <a:p>
            <a:pPr algn="l" marL="739995" indent="-369998" lvl="1">
              <a:lnSpc>
                <a:spcPts val="4798"/>
              </a:lnSpc>
              <a:buFont typeface="Arial"/>
              <a:buChar char="•"/>
            </a:pPr>
            <a:r>
              <a:rPr lang="en-US" b="true" sz="3427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Conversational AI</a:t>
            </a:r>
          </a:p>
          <a:p>
            <a:pPr algn="l">
              <a:lnSpc>
                <a:spcPts val="4798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22229" y="223133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7"/>
                </a:lnTo>
                <a:lnTo>
                  <a:pt x="0" y="644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219200"/>
            <a:ext cx="11655148" cy="87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323"/>
              </a:lnSpc>
            </a:pPr>
            <a:r>
              <a:rPr lang="en-US" b="true" sz="7025" spc="-32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IBM CLOUD SERVICES USED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3651" y="2517870"/>
            <a:ext cx="10518578" cy="698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371" indent="-327185" lvl="1">
              <a:lnSpc>
                <a:spcPts val="4243"/>
              </a:lnSpc>
              <a:buFont typeface="Arial"/>
              <a:buChar char="•"/>
            </a:pPr>
            <a:r>
              <a:rPr lang="en-US" b="true" sz="303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IBM Cloud Watsonx AI Studio - For building and training the AI agent</a:t>
            </a:r>
          </a:p>
          <a:p>
            <a:pPr algn="l" marL="654371" indent="-327185" lvl="1">
              <a:lnSpc>
                <a:spcPts val="4243"/>
              </a:lnSpc>
              <a:buFont typeface="Arial"/>
              <a:buChar char="•"/>
            </a:pPr>
            <a:r>
              <a:rPr lang="en-US" b="true" sz="303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IBM Cloud Watsonx AI Runtime - For deploying and running the agent</a:t>
            </a:r>
          </a:p>
          <a:p>
            <a:pPr algn="l" marL="654371" indent="-327185" lvl="1">
              <a:lnSpc>
                <a:spcPts val="4243"/>
              </a:lnSpc>
              <a:buFont typeface="Arial"/>
              <a:buChar char="•"/>
            </a:pPr>
            <a:r>
              <a:rPr lang="en-US" b="true" sz="303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IBM Cloud Agent Lab - For agent development and testing</a:t>
            </a:r>
          </a:p>
          <a:p>
            <a:pPr algn="l" marL="654371" indent="-327185" lvl="1">
              <a:lnSpc>
                <a:spcPts val="4243"/>
              </a:lnSpc>
              <a:buFont typeface="Arial"/>
              <a:buChar char="•"/>
            </a:pPr>
            <a:r>
              <a:rPr lang="en-US" b="true" sz="303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IBM Granite Foundation Model - Core AI capabilities for conversation and reasoning</a:t>
            </a:r>
          </a:p>
          <a:p>
            <a:pPr algn="l" marL="654371" indent="-327185" lvl="1">
              <a:lnSpc>
                <a:spcPts val="4243"/>
              </a:lnSpc>
              <a:buFont typeface="Arial"/>
              <a:buChar char="•"/>
            </a:pPr>
            <a:r>
              <a:rPr lang="en-US" b="true" sz="303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IBM Watson Natural Language Understanding - For analyzing student responses and interests</a:t>
            </a:r>
          </a:p>
          <a:p>
            <a:pPr algn="l" marL="654371" indent="-327185" lvl="1">
              <a:lnSpc>
                <a:spcPts val="4243"/>
              </a:lnSpc>
              <a:buFont typeface="Arial"/>
              <a:buChar char="•"/>
            </a:pPr>
            <a:r>
              <a:rPr lang="en-US" b="true" sz="303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IBM Cloud Databases - For storing student profiles and career data</a:t>
            </a:r>
          </a:p>
          <a:p>
            <a:pPr algn="l">
              <a:lnSpc>
                <a:spcPts val="4243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078221" y="3399397"/>
            <a:ext cx="13515640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50"/>
              </a:lnSpc>
            </a:pPr>
            <a:r>
              <a:rPr lang="en-US" b="true" sz="4500" spc="-20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Unique Features: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17437" y="2229233"/>
            <a:ext cx="13184383" cy="85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9"/>
              </a:lnSpc>
              <a:spcBef>
                <a:spcPct val="0"/>
              </a:spcBef>
            </a:pPr>
            <a:r>
              <a:rPr lang="en-US" b="true" sz="245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This agent will revolutionize career counseling by providing personalized, data-driven guidance that adapts to each student's unique profile and market conditions in real-time.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31909" y="1215761"/>
            <a:ext cx="9424182" cy="107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40"/>
              </a:lnSpc>
            </a:pPr>
            <a:r>
              <a:rPr lang="en-US" b="true" sz="8600" spc="-39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WOW FACTORS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98564"/>
            <a:ext cx="11895524" cy="618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551" indent="-239276" lvl="1">
              <a:lnSpc>
                <a:spcPts val="3103"/>
              </a:lnSpc>
              <a:buFont typeface="Arial"/>
              <a:buChar char="•"/>
            </a:pPr>
            <a:r>
              <a:rPr lang="en-US" b="true" sz="221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Intelligent Student Profiling: Dynamic assessment of academic performance, interests, and personality traits</a:t>
            </a:r>
          </a:p>
          <a:p>
            <a:pPr algn="l" marL="478551" indent="-239276" lvl="1">
              <a:lnSpc>
                <a:spcPts val="3103"/>
              </a:lnSpc>
              <a:buFont typeface="Arial"/>
              <a:buChar char="•"/>
            </a:pPr>
            <a:r>
              <a:rPr lang="en-US" b="true" sz="221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Real-time Market Analysis: Continuous monitoring of job market trends, salary data, and skill demands</a:t>
            </a:r>
          </a:p>
          <a:p>
            <a:pPr algn="l" marL="478551" indent="-239276" lvl="1">
              <a:lnSpc>
                <a:spcPts val="3103"/>
              </a:lnSpc>
              <a:buFont typeface="Arial"/>
              <a:buChar char="•"/>
            </a:pPr>
            <a:r>
              <a:rPr lang="en-US" b="true" sz="221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Personalized Career Pathways: Custom-tailored career recommendations based on individual strengths and market opportunities</a:t>
            </a:r>
          </a:p>
          <a:p>
            <a:pPr algn="l" marL="478551" indent="-239276" lvl="1">
              <a:lnSpc>
                <a:spcPts val="3103"/>
              </a:lnSpc>
              <a:buFont typeface="Arial"/>
              <a:buChar char="•"/>
            </a:pPr>
            <a:r>
              <a:rPr lang="en-US" b="true" sz="221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Skills Gap Analysis: Identifies missing skills and suggests learning resources to bridge gaps</a:t>
            </a:r>
          </a:p>
          <a:p>
            <a:pPr algn="l" marL="478551" indent="-239276" lvl="1">
              <a:lnSpc>
                <a:spcPts val="3103"/>
              </a:lnSpc>
              <a:buFont typeface="Arial"/>
              <a:buChar char="•"/>
            </a:pPr>
            <a:r>
              <a:rPr lang="en-US" b="true" sz="221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Interactive Career Exploration: Conversational interface for exploring different career options</a:t>
            </a:r>
          </a:p>
          <a:p>
            <a:pPr algn="l" marL="478551" indent="-239276" lvl="1">
              <a:lnSpc>
                <a:spcPts val="3103"/>
              </a:lnSpc>
              <a:buFont typeface="Arial"/>
              <a:buChar char="•"/>
            </a:pPr>
            <a:r>
              <a:rPr lang="en-US" b="true" sz="221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Progress Tracking: Monitors student development and adjusts recommendations accordingly</a:t>
            </a:r>
          </a:p>
          <a:p>
            <a:pPr algn="l" marL="478551" indent="-239276" lvl="1">
              <a:lnSpc>
                <a:spcPts val="3103"/>
              </a:lnSpc>
              <a:buFont typeface="Arial"/>
              <a:buChar char="•"/>
            </a:pPr>
            <a:r>
              <a:rPr lang="en-US" b="true" sz="221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Industry Mentor Matching: Connects students with relevant industry professionals</a:t>
            </a:r>
          </a:p>
          <a:p>
            <a:pPr algn="l" marL="478551" indent="-239276" lvl="1">
              <a:lnSpc>
                <a:spcPts val="3103"/>
              </a:lnSpc>
              <a:buFont typeface="Arial"/>
              <a:buChar char="•"/>
            </a:pPr>
            <a:r>
              <a:rPr lang="en-US" b="true" sz="221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Predictive Career Modeling: Uses AI to forecast career success probability in different fields</a:t>
            </a:r>
          </a:p>
          <a:p>
            <a:pPr algn="l">
              <a:lnSpc>
                <a:spcPts val="3103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0760" y="2638808"/>
            <a:ext cx="13439753" cy="673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8437" indent="-344219" lvl="1">
              <a:lnSpc>
                <a:spcPts val="4464"/>
              </a:lnSpc>
              <a:buFont typeface="Arial"/>
              <a:buChar char="•"/>
            </a:pPr>
            <a:r>
              <a:rPr lang="en-US" b="true" sz="3188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High School Students - Making initial career decisions and college major selections</a:t>
            </a:r>
          </a:p>
          <a:p>
            <a:pPr algn="l" marL="688437" indent="-344219" lvl="1">
              <a:lnSpc>
                <a:spcPts val="4464"/>
              </a:lnSpc>
              <a:buFont typeface="Arial"/>
              <a:buChar char="•"/>
            </a:pPr>
            <a:r>
              <a:rPr lang="en-US" b="true" sz="3188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College Students - Exploring specializations and internship opportunities</a:t>
            </a:r>
          </a:p>
          <a:p>
            <a:pPr algn="l" marL="688437" indent="-344219" lvl="1">
              <a:lnSpc>
                <a:spcPts val="4464"/>
              </a:lnSpc>
              <a:buFont typeface="Arial"/>
              <a:buChar char="•"/>
            </a:pPr>
            <a:r>
              <a:rPr lang="en-US" b="true" sz="3188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Career Changers - Professionals seeking new career directions</a:t>
            </a:r>
          </a:p>
          <a:p>
            <a:pPr algn="l" marL="688437" indent="-344219" lvl="1">
              <a:lnSpc>
                <a:spcPts val="4464"/>
              </a:lnSpc>
              <a:buFont typeface="Arial"/>
              <a:buChar char="•"/>
            </a:pPr>
            <a:r>
              <a:rPr lang="en-US" b="true" sz="3188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Educational Institutions - Schools and colleges implementing systematic career guidance</a:t>
            </a:r>
          </a:p>
          <a:p>
            <a:pPr algn="l" marL="688437" indent="-344219" lvl="1">
              <a:lnSpc>
                <a:spcPts val="4464"/>
              </a:lnSpc>
              <a:buFont typeface="Arial"/>
              <a:buChar char="•"/>
            </a:pPr>
            <a:r>
              <a:rPr lang="en-US" b="true" sz="3188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Parents and Guardians - Supporting their children's career decision-making process</a:t>
            </a:r>
          </a:p>
          <a:p>
            <a:pPr algn="l" marL="688437" indent="-344219" lvl="1">
              <a:lnSpc>
                <a:spcPts val="4464"/>
              </a:lnSpc>
              <a:buFont typeface="Arial"/>
              <a:buChar char="•"/>
            </a:pPr>
            <a:r>
              <a:rPr lang="en-US" b="true" sz="3188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Career Counselors - Enhancing their counseling capabilities with AI insights</a:t>
            </a:r>
          </a:p>
          <a:p>
            <a:pPr algn="l">
              <a:lnSpc>
                <a:spcPts val="446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431909" y="1215761"/>
            <a:ext cx="9424182" cy="107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40"/>
              </a:lnSpc>
            </a:pPr>
            <a:r>
              <a:rPr lang="en-US" b="true" sz="8600" spc="-39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END USERS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71931"/>
            <a:ext cx="6673085" cy="7246227"/>
          </a:xfrm>
          <a:custGeom>
            <a:avLst/>
            <a:gdLst/>
            <a:ahLst/>
            <a:cxnLst/>
            <a:rect r="r" b="b" t="t" l="l"/>
            <a:pathLst>
              <a:path h="7246227" w="6673085">
                <a:moveTo>
                  <a:pt x="0" y="0"/>
                </a:moveTo>
                <a:lnTo>
                  <a:pt x="6673085" y="0"/>
                </a:lnTo>
                <a:lnTo>
                  <a:pt x="6673085" y="7246227"/>
                </a:lnTo>
                <a:lnTo>
                  <a:pt x="0" y="7246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398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53410" y="2826486"/>
            <a:ext cx="4994996" cy="5515857"/>
          </a:xfrm>
          <a:custGeom>
            <a:avLst/>
            <a:gdLst/>
            <a:ahLst/>
            <a:cxnLst/>
            <a:rect r="r" b="b" t="t" l="l"/>
            <a:pathLst>
              <a:path h="5515857" w="4994996">
                <a:moveTo>
                  <a:pt x="0" y="0"/>
                </a:moveTo>
                <a:lnTo>
                  <a:pt x="4994997" y="0"/>
                </a:lnTo>
                <a:lnTo>
                  <a:pt x="4994997" y="5515856"/>
                </a:lnTo>
                <a:lnTo>
                  <a:pt x="0" y="5515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63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00857" y="3147507"/>
            <a:ext cx="4188832" cy="4873813"/>
          </a:xfrm>
          <a:custGeom>
            <a:avLst/>
            <a:gdLst/>
            <a:ahLst/>
            <a:cxnLst/>
            <a:rect r="r" b="b" t="t" l="l"/>
            <a:pathLst>
              <a:path h="4873813" w="4188832">
                <a:moveTo>
                  <a:pt x="0" y="0"/>
                </a:moveTo>
                <a:lnTo>
                  <a:pt x="4188832" y="0"/>
                </a:lnTo>
                <a:lnTo>
                  <a:pt x="4188832" y="4873813"/>
                </a:lnTo>
                <a:lnTo>
                  <a:pt x="0" y="487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9269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5396" y="1034718"/>
            <a:ext cx="7924800" cy="98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147"/>
              </a:lnSpc>
            </a:pPr>
            <a:r>
              <a:rPr lang="en-US" b="true" sz="7941" spc="-3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5265"/>
            <a:ext cx="18288000" cy="160020"/>
          </a:xfrm>
          <a:custGeom>
            <a:avLst/>
            <a:gdLst/>
            <a:ahLst/>
            <a:cxnLst/>
            <a:rect r="r" b="b" t="t" l="l"/>
            <a:pathLst>
              <a:path h="160020" w="18288000">
                <a:moveTo>
                  <a:pt x="0" y="0"/>
                </a:moveTo>
                <a:lnTo>
                  <a:pt x="18288000" y="0"/>
                </a:lnTo>
                <a:lnTo>
                  <a:pt x="18288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0898" y="8693254"/>
            <a:ext cx="4787102" cy="1449808"/>
          </a:xfrm>
          <a:custGeom>
            <a:avLst/>
            <a:gdLst/>
            <a:ahLst/>
            <a:cxnLst/>
            <a:rect r="r" b="b" t="t" l="l"/>
            <a:pathLst>
              <a:path h="1449808" w="4787102">
                <a:moveTo>
                  <a:pt x="0" y="0"/>
                </a:moveTo>
                <a:lnTo>
                  <a:pt x="4787102" y="0"/>
                </a:lnTo>
                <a:lnTo>
                  <a:pt x="4787102" y="1449808"/>
                </a:lnTo>
                <a:lnTo>
                  <a:pt x="0" y="144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2082" y="2289796"/>
            <a:ext cx="6874929" cy="7569608"/>
          </a:xfrm>
          <a:custGeom>
            <a:avLst/>
            <a:gdLst/>
            <a:ahLst/>
            <a:cxnLst/>
            <a:rect r="r" b="b" t="t" l="l"/>
            <a:pathLst>
              <a:path h="7569608" w="6874929">
                <a:moveTo>
                  <a:pt x="0" y="0"/>
                </a:moveTo>
                <a:lnTo>
                  <a:pt x="6874929" y="0"/>
                </a:lnTo>
                <a:lnTo>
                  <a:pt x="6874929" y="7569608"/>
                </a:lnTo>
                <a:lnTo>
                  <a:pt x="0" y="7569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27011" y="1279374"/>
            <a:ext cx="4874078" cy="5301629"/>
          </a:xfrm>
          <a:custGeom>
            <a:avLst/>
            <a:gdLst/>
            <a:ahLst/>
            <a:cxnLst/>
            <a:rect r="r" b="b" t="t" l="l"/>
            <a:pathLst>
              <a:path h="5301629" w="4874078">
                <a:moveTo>
                  <a:pt x="0" y="0"/>
                </a:moveTo>
                <a:lnTo>
                  <a:pt x="4874078" y="0"/>
                </a:lnTo>
                <a:lnTo>
                  <a:pt x="4874078" y="5301629"/>
                </a:lnTo>
                <a:lnTo>
                  <a:pt x="0" y="5301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10008" y="6352207"/>
            <a:ext cx="3461931" cy="3790855"/>
          </a:xfrm>
          <a:custGeom>
            <a:avLst/>
            <a:gdLst/>
            <a:ahLst/>
            <a:cxnLst/>
            <a:rect r="r" b="b" t="t" l="l"/>
            <a:pathLst>
              <a:path h="3790855" w="3461931">
                <a:moveTo>
                  <a:pt x="0" y="0"/>
                </a:moveTo>
                <a:lnTo>
                  <a:pt x="3461931" y="0"/>
                </a:lnTo>
                <a:lnTo>
                  <a:pt x="3461931" y="3790855"/>
                </a:lnTo>
                <a:lnTo>
                  <a:pt x="0" y="3790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823" y="972923"/>
            <a:ext cx="6398188" cy="79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770"/>
              </a:lnSpc>
            </a:pPr>
            <a:r>
              <a:rPr lang="en-US" b="true" sz="6411" spc="-29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RESULTS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671939" y="2334760"/>
            <a:ext cx="4108237" cy="4569019"/>
          </a:xfrm>
          <a:custGeom>
            <a:avLst/>
            <a:gdLst/>
            <a:ahLst/>
            <a:cxnLst/>
            <a:rect r="r" b="b" t="t" l="l"/>
            <a:pathLst>
              <a:path h="4569019" w="4108237">
                <a:moveTo>
                  <a:pt x="0" y="0"/>
                </a:moveTo>
                <a:lnTo>
                  <a:pt x="4108237" y="0"/>
                </a:lnTo>
                <a:lnTo>
                  <a:pt x="4108237" y="4569019"/>
                </a:lnTo>
                <a:lnTo>
                  <a:pt x="0" y="4569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DAGvIgCwnXQ</dc:identifier>
  <dcterms:modified xsi:type="dcterms:W3CDTF">2011-08-01T06:04:30Z</dcterms:modified>
  <cp:revision>1</cp:revision>
  <dc:title>Agentic Career Counseling Companion</dc:title>
</cp:coreProperties>
</file>